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2"/>
  </p:notesMasterIdLst>
  <p:sldIdLst>
    <p:sldId id="256" r:id="rId2"/>
    <p:sldId id="257" r:id="rId3"/>
    <p:sldId id="279" r:id="rId4"/>
    <p:sldId id="258" r:id="rId5"/>
    <p:sldId id="259" r:id="rId6"/>
    <p:sldId id="260" r:id="rId7"/>
    <p:sldId id="264" r:id="rId8"/>
    <p:sldId id="265" r:id="rId9"/>
    <p:sldId id="263" r:id="rId10"/>
    <p:sldId id="261" r:id="rId11"/>
    <p:sldId id="296" r:id="rId12"/>
    <p:sldId id="295" r:id="rId13"/>
    <p:sldId id="297" r:id="rId14"/>
    <p:sldId id="299" r:id="rId15"/>
    <p:sldId id="262" r:id="rId16"/>
    <p:sldId id="266" r:id="rId17"/>
    <p:sldId id="267" r:id="rId18"/>
    <p:sldId id="268" r:id="rId19"/>
    <p:sldId id="283" r:id="rId20"/>
    <p:sldId id="269" r:id="rId21"/>
    <p:sldId id="276" r:id="rId22"/>
    <p:sldId id="277" r:id="rId23"/>
    <p:sldId id="270" r:id="rId24"/>
    <p:sldId id="271" r:id="rId25"/>
    <p:sldId id="272" r:id="rId26"/>
    <p:sldId id="284" r:id="rId27"/>
    <p:sldId id="285" r:id="rId28"/>
    <p:sldId id="273" r:id="rId29"/>
    <p:sldId id="275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65"/>
    <p:restoredTop sz="94601"/>
  </p:normalViewPr>
  <p:slideViewPr>
    <p:cSldViewPr snapToGrid="0" snapToObjects="1">
      <p:cViewPr varScale="1">
        <p:scale>
          <a:sx n="216" d="100"/>
          <a:sy n="216" d="100"/>
        </p:scale>
        <p:origin x="4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07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Make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C828-D5C2-7641-B814-3F80225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dependency?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Either a target or a filename (this includes source and header files).</a:t>
            </a:r>
          </a:p>
          <a:p>
            <a:r>
              <a:rPr lang="en-US" sz="2000" dirty="0"/>
              <a:t>If a rule has a dependency that has been modified or if its target doesn’t exist, make tries to fill in the dependency by executing the rule with the dependency name.</a:t>
            </a:r>
          </a:p>
          <a:p>
            <a:r>
              <a:rPr lang="en-US" sz="2000" dirty="0"/>
              <a:t>Else if the dependency hasn’t been modified or if its target already exists, make doesn’t execute the rule to make the dependency.</a:t>
            </a:r>
          </a:p>
          <a:p>
            <a:r>
              <a:rPr lang="en-US" sz="2000" dirty="0"/>
              <a:t>The above two points illustrate how make tries to be efficient; don’t make something that is already up-to-date.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6CE6-24AB-2440-8E55-CF88401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10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42806A9-612D-2345-AE76-B23B0E1F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C859-5434-E64F-A34B-1C3B7F1C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053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Topological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437" y="2729433"/>
            <a:ext cx="10056704" cy="2866318"/>
          </a:xfrm>
        </p:spPr>
        <p:txBody>
          <a:bodyPr>
            <a:normAutofit/>
          </a:bodyPr>
          <a:lstStyle/>
          <a:p>
            <a:r>
              <a:rPr lang="en-US" sz="2000" dirty="0"/>
              <a:t>Think of targets in a Makefile as vertices in a direct acyclic graph, and their dependency(s) representing a directed edge in said graph</a:t>
            </a:r>
          </a:p>
          <a:p>
            <a:endParaRPr lang="en-US" sz="2000" dirty="0"/>
          </a:p>
          <a:p>
            <a:r>
              <a:rPr lang="en-US" sz="2000" dirty="0"/>
              <a:t>A topological ordering on a makefile ensures a linear ordering of dependencies such that for every target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that depends on some target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 will always be compiled before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.  </a:t>
            </a:r>
          </a:p>
          <a:p>
            <a:endParaRPr lang="en-US" sz="2000" dirty="0"/>
          </a:p>
          <a:p>
            <a:r>
              <a:rPr lang="en-US" sz="2000" dirty="0"/>
              <a:t>Can be implemented with a stack and slight modification to DFS Algorithm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47263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Topological Sort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56" y="2490261"/>
            <a:ext cx="6062412" cy="37295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Top-Sort(</a:t>
            </a:r>
            <a:r>
              <a:rPr lang="en-US" dirty="0" err="1">
                <a:latin typeface="Courier" pitchFamily="2" charset="0"/>
              </a:rPr>
              <a:t>Adj_Matrix</a:t>
            </a:r>
            <a:r>
              <a:rPr lang="en-US" dirty="0">
                <a:latin typeface="Courier" pitchFamily="2" charset="0"/>
              </a:rPr>
              <a:t> v):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Create an list, empty list of nodes visited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For each vertex in the v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if not visited: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    mark vertex as true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    for each adjacent vertex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        if not visited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            Top-Sort(vertex)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       Append to the list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99641-F027-7042-BDCB-0E950D41C379}"/>
                  </a:ext>
                </a:extLst>
              </p:cNvPr>
              <p:cNvSpPr txBox="1"/>
              <p:nvPr/>
            </p:nvSpPr>
            <p:spPr>
              <a:xfrm>
                <a:off x="6833286" y="2519181"/>
                <a:ext cx="46832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Once all elements are added to the list, begin removing from the end to the beginning, that is your topologically sorted list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Runtime: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C99641-F027-7042-BDCB-0E950D41C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86" y="2519181"/>
                <a:ext cx="4683211" cy="2308324"/>
              </a:xfrm>
              <a:prstGeom prst="rect">
                <a:avLst/>
              </a:prstGeom>
              <a:blipFill>
                <a:blip r:embed="rId2"/>
                <a:stretch>
                  <a:fillRect l="-1892" t="-1639" r="-189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81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Better Topological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437" y="2729433"/>
            <a:ext cx="10056704" cy="2866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Previous algorithm is pretty slow (Quadratic time!)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can we use to improve our runtime?</a:t>
            </a:r>
          </a:p>
          <a:p>
            <a:pPr lvl="1"/>
            <a:r>
              <a:rPr lang="en-US" dirty="0"/>
              <a:t>Because the graph is a DAG, there must exist at least 1 vertex with incoming degree of 0.</a:t>
            </a:r>
          </a:p>
          <a:p>
            <a:pPr lvl="1"/>
            <a:r>
              <a:rPr lang="en-US" dirty="0"/>
              <a:t>Use a better data structure that supports O(1) insertion and deletion</a:t>
            </a:r>
          </a:p>
          <a:p>
            <a:pPr lvl="1"/>
            <a:r>
              <a:rPr lang="en-US" dirty="0"/>
              <a:t>Only compute the adjacent vertices once for a given vertex</a:t>
            </a:r>
          </a:p>
          <a:p>
            <a:pPr lvl="1"/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1959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Kahn’s Algorithm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6062412" cy="3729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KTop</a:t>
            </a:r>
            <a:r>
              <a:rPr lang="en-US" dirty="0">
                <a:latin typeface="Courier" pitchFamily="2" charset="0"/>
              </a:rPr>
              <a:t>-Sort(</a:t>
            </a:r>
            <a:r>
              <a:rPr lang="en-US" dirty="0" err="1">
                <a:latin typeface="Courier" pitchFamily="2" charset="0"/>
              </a:rPr>
              <a:t>Adj_Matrix</a:t>
            </a:r>
            <a:r>
              <a:rPr lang="en-US" dirty="0">
                <a:latin typeface="Courier" pitchFamily="2" charset="0"/>
              </a:rPr>
              <a:t> v):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Create map of vertices to # of adjacent nodes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76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command?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An action to be executed.</a:t>
            </a:r>
          </a:p>
          <a:p>
            <a:r>
              <a:rPr lang="en-US" sz="2000" dirty="0"/>
              <a:t>Can generally use shell scripting commands (think bash commands).</a:t>
            </a:r>
          </a:p>
          <a:p>
            <a:r>
              <a:rPr lang="en-US" sz="2000" dirty="0"/>
              <a:t>A rule can have more than one command, each on its own line.</a:t>
            </a:r>
          </a:p>
          <a:p>
            <a:r>
              <a:rPr lang="en-US" sz="2000" dirty="0"/>
              <a:t>Must have a tab character in front of entire command (GNU Make does now support custom recipe prefixes if you really don’t want to use a tab character</a:t>
            </a:r>
            <a:r>
              <a:rPr lang="mr-IN" sz="2000" dirty="0"/>
              <a:t>…</a:t>
            </a:r>
            <a:r>
              <a:rPr lang="en-US" sz="2000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6713-73C2-7B4C-AF39-A4BFE32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2C6327A-93A0-9449-BDB7-D163FBBF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0DD9-A195-BD4B-9E9C-E0CE46BC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234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Lazy Assignment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1" y="4527077"/>
            <a:ext cx="5298989" cy="1197311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416" y="2608999"/>
            <a:ext cx="10056704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lazily assigned using the “=“ operator are called recursively-expanded variables.</a:t>
            </a:r>
          </a:p>
          <a:p>
            <a:r>
              <a:rPr lang="en-US" sz="2000" dirty="0"/>
              <a:t>Contents of the variable assignment are stored as-is, variables as variables, references as references.</a:t>
            </a:r>
          </a:p>
          <a:p>
            <a:r>
              <a:rPr lang="en-US" sz="2000" dirty="0"/>
              <a:t>make waits to expand the variable’s references until the variable is being used.</a:t>
            </a:r>
          </a:p>
          <a:p>
            <a:r>
              <a:rPr lang="en-US" sz="2000" dirty="0"/>
              <a:t>Example: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1215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Immediate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“:=“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4808411"/>
            <a:ext cx="4866503" cy="1070629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51" y="2944460"/>
            <a:ext cx="10130845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immediately assigned with “:=“ operator are called simply-expanded variables and behave like variables in C.</a:t>
            </a:r>
          </a:p>
          <a:p>
            <a:r>
              <a:rPr lang="en-US" sz="2000" dirty="0"/>
              <a:t>Variable assignment is evaluated, and the result assigned to the variable.</a:t>
            </a:r>
          </a:p>
          <a:p>
            <a:r>
              <a:rPr lang="en-US" sz="2000" dirty="0"/>
              <a:t>If variable assignment is a variable reference, the reference is expanded before the assignment.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22EC81-87B3-5B4C-B7F8-0C3F7A73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107C-F21D-C340-B039-0C0A4305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DF3A1-A14B-7F47-AB33-B097427F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8070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Conditional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“?=“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4349578"/>
            <a:ext cx="5904844" cy="1372874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2866318"/>
          </a:xfrm>
        </p:spPr>
        <p:txBody>
          <a:bodyPr>
            <a:normAutofit/>
          </a:bodyPr>
          <a:lstStyle/>
          <a:p>
            <a:r>
              <a:rPr lang="en-US" sz="2400" dirty="0"/>
              <a:t>“?=“ behaves like “=“, except assignment occurs if and only if the variable hasn’t been assigned a value yet.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30376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</a:t>
            </a:r>
            <a:r>
              <a:rPr lang="mr-IN" dirty="0"/>
              <a:t>–</a:t>
            </a:r>
            <a:r>
              <a:rPr lang="en-US" dirty="0"/>
              <a:t> “+=“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Behaves like “=“ if the variable in question hasn’t been defined.</a:t>
            </a:r>
          </a:p>
          <a:p>
            <a:r>
              <a:rPr lang="en-US" dirty="0"/>
              <a:t>Essentially adds extra text to a defined variable separated by space.</a:t>
            </a:r>
          </a:p>
          <a:p>
            <a:r>
              <a:rPr lang="en-US" dirty="0"/>
              <a:t>Example: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+= bar</a:t>
            </a:r>
          </a:p>
          <a:p>
            <a:pPr lvl="1"/>
            <a:r>
              <a:rPr lang="en-US" dirty="0"/>
              <a:t>Is equivalent to: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:= $(x) bar</a:t>
            </a:r>
          </a:p>
          <a:p>
            <a:r>
              <a:rPr lang="en-US" dirty="0"/>
              <a:t>Useful for adding debug flags like “-g” to defined compiler flags.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624B18F-E630-D442-A78B-515ED92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1376-4945-E941-BA67-6E93590F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93702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What’s the make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 utility on most Unix systems that automatically builds executable programs and libraries from source code.</a:t>
            </a:r>
          </a:p>
          <a:p>
            <a:r>
              <a:rPr lang="en-US" sz="2000" dirty="0"/>
              <a:t>Has several derivatives, one of which is GNU Make (</a:t>
            </a:r>
            <a:r>
              <a:rPr lang="en-US" sz="2000" dirty="0" err="1"/>
              <a:t>gmake</a:t>
            </a:r>
            <a:r>
              <a:rPr lang="en-US" sz="2000" dirty="0"/>
              <a:t>), the standard Make implementation on Linux/OSX (also on the UCSC Unix Timeshare).</a:t>
            </a:r>
          </a:p>
          <a:p>
            <a:r>
              <a:rPr lang="en-US" sz="2000" dirty="0"/>
              <a:t>Has a variety of command line flags/options to select from.</a:t>
            </a:r>
          </a:p>
          <a:p>
            <a:r>
              <a:rPr lang="en-US" sz="2000" dirty="0"/>
              <a:t>Requires a Makefile.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114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D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6008F-CFA7-854C-A3F1-7879EBDD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79FFCB1-1E21-BC4A-A6E9-C3BBB4191B08}"/>
              </a:ext>
            </a:extLst>
          </p:cNvPr>
          <p:cNvSpPr txBox="1">
            <a:spLocks/>
          </p:cNvSpPr>
          <p:nvPr/>
        </p:nvSpPr>
        <p:spPr>
          <a:xfrm>
            <a:off x="239486" y="6378574"/>
            <a:ext cx="15675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2426-6277-1C48-9DBA-F89A8FF3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330" y="6391576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4710113"/>
          </a:xfrm>
        </p:spPr>
        <p:txBody>
          <a:bodyPr>
            <a:normAutofit/>
          </a:bodyPr>
          <a:lstStyle/>
          <a:p>
            <a:r>
              <a:rPr lang="en-US" sz="2000" dirty="0"/>
              <a:t>Make automatically defines some special variables within the context of an individual rule.</a:t>
            </a:r>
          </a:p>
          <a:p>
            <a:r>
              <a:rPr lang="en-US" sz="2000" dirty="0"/>
              <a:t>Some useful automatic variables:</a:t>
            </a:r>
          </a:p>
          <a:p>
            <a:pPr lvl="1"/>
            <a:r>
              <a:rPr lang="en-US" sz="2000" dirty="0"/>
              <a:t>”$@”: the name of the target.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“$^”: list of all dependencies for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“$?”: list of dependencies more recent than the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“$&lt;“: the name of the first dependency.</a:t>
            </a:r>
          </a:p>
          <a:p>
            <a:pPr lvl="1"/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8BB8AB-D17B-2646-9AFF-C21E1A68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20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06BBD14-855E-DE47-BFAD-579C1770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2020 Darrell Long &amp; the University of California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C543C7-95C8-D14C-BC21-6A72C9EF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44" y="2157413"/>
            <a:ext cx="2028209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2678C0-597D-514C-B2F9-C3A291D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218" y="3864876"/>
            <a:ext cx="3008366" cy="86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4458E-5787-B241-B6D1-82A58B5D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91524"/>
            <a:ext cx="3200401" cy="735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778183-C7EF-D34A-A048-7F5D2026D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48" y="4899317"/>
            <a:ext cx="2590800" cy="863600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7B4069F-F93E-2F44-A82E-A693F62A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4466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Commands, Compilers, and Compiler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Variables are used to factor </a:t>
            </a:r>
            <a:r>
              <a:rPr lang="en-US" sz="2000" dirty="0" err="1"/>
              <a:t>makefiles</a:t>
            </a:r>
            <a:r>
              <a:rPr lang="en-US" sz="2000" dirty="0"/>
              <a:t> to make them prettier and easier to maintain.</a:t>
            </a:r>
          </a:p>
          <a:p>
            <a:r>
              <a:rPr lang="en-US" sz="2000" dirty="0"/>
              <a:t>Some standard Makefile variables used for compiling C programs:</a:t>
            </a:r>
          </a:p>
          <a:p>
            <a:pPr lvl="1"/>
            <a:r>
              <a:rPr lang="en-US" sz="2000" dirty="0"/>
              <a:t>CC </a:t>
            </a:r>
            <a:r>
              <a:rPr lang="mr-IN" sz="2000" dirty="0"/>
              <a:t>–</a:t>
            </a:r>
            <a:r>
              <a:rPr lang="en-US" sz="2000" dirty="0"/>
              <a:t> the C compiler to use (typically gcc or cc or clang).</a:t>
            </a:r>
          </a:p>
          <a:p>
            <a:pPr lvl="1"/>
            <a:r>
              <a:rPr lang="en-US" sz="2000" dirty="0"/>
              <a:t>CFLAGS </a:t>
            </a:r>
            <a:r>
              <a:rPr lang="mr-IN" sz="2000" dirty="0"/>
              <a:t>–</a:t>
            </a:r>
            <a:r>
              <a:rPr lang="en-US" sz="2000" dirty="0"/>
              <a:t> a list of compiler flags (each flag is prefixed with a hyphen “-”).</a:t>
            </a:r>
          </a:p>
          <a:p>
            <a:pPr lvl="2"/>
            <a:r>
              <a:rPr lang="en-US" dirty="0"/>
              <a:t>Some good flags to use when compiling C programs:</a:t>
            </a:r>
          </a:p>
          <a:p>
            <a:pPr lvl="3"/>
            <a:r>
              <a:rPr lang="en-US" sz="2000" dirty="0"/>
              <a:t>Wall, </a:t>
            </a:r>
            <a:r>
              <a:rPr lang="en-US" sz="2000" dirty="0" err="1"/>
              <a:t>Wextra</a:t>
            </a:r>
            <a:r>
              <a:rPr lang="en-US" sz="2000" dirty="0"/>
              <a:t>, </a:t>
            </a:r>
            <a:r>
              <a:rPr lang="en-US" sz="2000" dirty="0" err="1"/>
              <a:t>Wpedantic</a:t>
            </a:r>
            <a:r>
              <a:rPr lang="en-US" sz="2000" dirty="0"/>
              <a:t>, </a:t>
            </a:r>
            <a:r>
              <a:rPr lang="en-US" sz="2000" dirty="0" err="1"/>
              <a:t>Werror</a:t>
            </a:r>
            <a:r>
              <a:rPr lang="en-US" sz="2000" dirty="0"/>
              <a:t>, g.</a:t>
            </a:r>
          </a:p>
          <a:p>
            <a:pPr lvl="2"/>
            <a:endParaRPr lang="en-US" dirty="0"/>
          </a:p>
          <a:p>
            <a:pPr lvl="1"/>
            <a:r>
              <a:rPr lang="en-US" sz="2000" dirty="0"/>
              <a:t>OBJECTS </a:t>
            </a:r>
            <a:r>
              <a:rPr lang="mr-IN" sz="2000" dirty="0"/>
              <a:t>–</a:t>
            </a:r>
            <a:r>
              <a:rPr lang="en-US" sz="2000" dirty="0"/>
              <a:t> a list of object files to build and link.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74AE-90A8-834A-B6CA-D70D248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21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6A4DA48-C309-7240-9191-B4F24EF0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11BF-93AF-8043-BD68-A14B03B4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79287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What we can do so far!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4626" y="2278289"/>
            <a:ext cx="3363974" cy="1821996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But can we make this better?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119973"/>
            <a:ext cx="6250769" cy="4457186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A9935A2-DD78-2C41-88BE-5A3946A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159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© 2020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40A3-5A30-FF4A-AA75-86C4A757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8C6F8-B8DA-D144-89DE-54FC5D0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690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shell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Communicates with the world outside of make.</a:t>
            </a:r>
          </a:p>
          <a:p>
            <a:r>
              <a:rPr lang="en-US" dirty="0"/>
              <a:t>Performs command expansion– takes a shell command and evaluates to the output of the command.</a:t>
            </a:r>
          </a:p>
          <a:p>
            <a:r>
              <a:rPr lang="en-US" dirty="0"/>
              <a:t>Newlines in command output are converted to spaces.</a:t>
            </a:r>
          </a:p>
          <a:p>
            <a:r>
              <a:rPr lang="en-US" dirty="0"/>
              <a:t>A useful example of the shell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example can also be done using the wildcard function.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8" y="4299857"/>
            <a:ext cx="9108539" cy="6246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EC21-1FD2-3A4D-96EC-03C75386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8316515-76B1-7740-BF7A-6F1F7C28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2020 Darrell Long &amp; the University of California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91BCB-02B4-5249-8C8E-D61F390A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44227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wildcard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in rules as the “*” operator, where its expanded by the shell.</a:t>
            </a:r>
          </a:p>
          <a:p>
            <a:r>
              <a:rPr lang="en-US" dirty="0"/>
              <a:t>If used for a variable assignment, wildcard expansion doesn’t occur using “*” unless the wildcard function is explicitly specified.</a:t>
            </a:r>
          </a:p>
          <a:p>
            <a:r>
              <a:rPr lang="en-US" dirty="0"/>
              <a:t>The previous example to get source files using wildcard:</a:t>
            </a:r>
          </a:p>
          <a:p>
            <a:endParaRPr lang="en-US" dirty="0"/>
          </a:p>
          <a:p>
            <a:r>
              <a:rPr lang="en-US" dirty="0"/>
              <a:t>A rule using a phony target to delete object files using wildcard: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82" y="4156364"/>
            <a:ext cx="6954635" cy="388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12" y="5268563"/>
            <a:ext cx="6957005" cy="110152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7D699-BEAA-7045-A6C5-2B48BA15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24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95444D9-39D0-C946-84B7-C608D8DF2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9B4AB3-98DB-4445-BE5B-F1743E892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98047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patsubst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formatted as $(</a:t>
            </a:r>
            <a:r>
              <a:rPr lang="en-US" dirty="0" err="1"/>
              <a:t>patsubst</a:t>
            </a:r>
            <a:r>
              <a:rPr lang="en-US" dirty="0"/>
              <a:t> pattern, replacement, text).</a:t>
            </a:r>
          </a:p>
          <a:p>
            <a:r>
              <a:rPr lang="en-US" dirty="0"/>
              <a:t>Finds whitespace-separated words in [text] that match [pattern] and replaces them with [replacement].</a:t>
            </a:r>
          </a:p>
          <a:p>
            <a:r>
              <a:rPr lang="en-US" dirty="0"/>
              <a:t>An example of using </a:t>
            </a:r>
            <a:r>
              <a:rPr lang="en-US" dirty="0" err="1"/>
              <a:t>patsubst</a:t>
            </a:r>
            <a:r>
              <a:rPr lang="en-US" dirty="0"/>
              <a:t> to get a list of object files: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the above example uses the pattern match placeholder operator “%” instead of the wildcard operator “*”.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45" y="3766515"/>
            <a:ext cx="10234910" cy="6303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7C57-A294-384A-AE25-11BCCC42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25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E0162F6-D023-5849-8EDF-0BE3F666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2CA1D-6D29-664D-B428-60A7FE21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966600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Utilizes the pattern match placeholder ”%”.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When “make </a:t>
            </a:r>
            <a:r>
              <a:rPr lang="en-US" dirty="0" err="1"/>
              <a:t>foo.o</a:t>
            </a:r>
            <a:r>
              <a:rPr lang="en-US" dirty="0"/>
              <a:t>” is typed, this rule pattern matches to:</a:t>
            </a:r>
          </a:p>
          <a:p>
            <a:endParaRPr lang="en-US" dirty="0"/>
          </a:p>
          <a:p>
            <a:r>
              <a:rPr lang="en-US" dirty="0"/>
              <a:t>Note that automatic variables are needed to designate the first dependency and target names.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2762923"/>
            <a:ext cx="2099733" cy="536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3858712"/>
            <a:ext cx="2099733" cy="468013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59A2E2F-A53D-A74D-B6CA-FCCBF34A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F168-01E9-BF4A-989F-71408FE8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87481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Great for scalability (easier to apply one rule for many many files).</a:t>
            </a:r>
          </a:p>
          <a:p>
            <a:r>
              <a:rPr lang="en-US" sz="2400" dirty="0"/>
              <a:t>Doesn’t match every filename.</a:t>
            </a:r>
          </a:p>
          <a:p>
            <a:r>
              <a:rPr lang="en-US" sz="2400" dirty="0"/>
              <a:t>Only executes if there’s a dependency that needs to be created which matches the rule.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Running “make foo” looks for “</a:t>
            </a:r>
            <a:r>
              <a:rPr lang="en-US" sz="2400" dirty="0" err="1"/>
              <a:t>foo.o</a:t>
            </a:r>
            <a:r>
              <a:rPr lang="en-US" sz="2400" dirty="0"/>
              <a:t>”, so the rule becomes </a:t>
            </a:r>
            <a:r>
              <a:rPr lang="en-US" sz="2400" dirty="0" err="1"/>
              <a:t>foo.o</a:t>
            </a:r>
            <a:r>
              <a:rPr lang="en-US" sz="2400" dirty="0"/>
              <a:t>: </a:t>
            </a:r>
            <a:r>
              <a:rPr lang="en-US" sz="2400" dirty="0" err="1"/>
              <a:t>foo.c</a:t>
            </a:r>
            <a:r>
              <a:rPr lang="en-US" sz="2400" dirty="0"/>
              <a:t>.</a:t>
            </a:r>
          </a:p>
          <a:p>
            <a:r>
              <a:rPr lang="en-US" sz="2400" dirty="0"/>
              <a:t>Even if there are other C files in the directory, the pattern matching isn’t executed.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04" y="3747294"/>
            <a:ext cx="1510392" cy="1027906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A6F8EE7-2EC5-3944-8EFD-B01E5451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80E5B-0064-6E47-86D8-63E334C01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11968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“*” vs “%”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1700" dirty="0"/>
              <a:t>Difference is that “*” performs expansion and “%” serves as a pattern match placeholder.</a:t>
            </a:r>
          </a:p>
          <a:p>
            <a:r>
              <a:rPr lang="en-US" sz="1700" dirty="0"/>
              <a:t>Consider the previous example where object filenames are generated by source filenames:</a:t>
            </a:r>
          </a:p>
          <a:p>
            <a:pPr lvl="1"/>
            <a:r>
              <a:rPr lang="en-US" sz="1700" dirty="0"/>
              <a:t>$(wildcard *.c) performs wildcard expansion to get all the source files.</a:t>
            </a:r>
          </a:p>
          <a:p>
            <a:pPr lvl="1"/>
            <a:r>
              <a:rPr lang="en-US" sz="1700" dirty="0"/>
              <a:t>%.c makes % match all text leading up to “.c”.</a:t>
            </a:r>
          </a:p>
          <a:p>
            <a:pPr lvl="1"/>
            <a:r>
              <a:rPr lang="en-US" sz="1700" dirty="0"/>
              <a:t>“.c” is then replaced by “.o” in all instances of a match from %.c.</a:t>
            </a:r>
          </a:p>
          <a:p>
            <a:r>
              <a:rPr lang="en-US" sz="1700" dirty="0"/>
              <a:t>The previous example can also be written as:</a:t>
            </a:r>
          </a:p>
          <a:p>
            <a:pPr lvl="1"/>
            <a:r>
              <a:rPr lang="en-US" sz="1700" dirty="0"/>
              <a:t>OBJ = $(SRC:%.c=%.o):</a:t>
            </a:r>
          </a:p>
          <a:p>
            <a:pPr lvl="2"/>
            <a:r>
              <a:rPr lang="en-US" sz="1700" dirty="0"/>
              <a:t>This effectively replaces “.c” with “.o”, which is more intuitive, but </a:t>
            </a:r>
            <a:r>
              <a:rPr lang="en-US" sz="1700" dirty="0" err="1"/>
              <a:t>patsubst</a:t>
            </a:r>
            <a:r>
              <a:rPr lang="en-US" sz="1700" dirty="0"/>
              <a:t> is good to know.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27E6-9376-8C40-86C1-271FA2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7E70B94-B22B-2D4A-895F-9CB59E9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3816-3C24-DB49-BA39-27E0076D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58200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7684"/>
          </a:xfrm>
        </p:spPr>
        <p:txBody>
          <a:bodyPr>
            <a:normAutofit/>
          </a:bodyPr>
          <a:lstStyle/>
          <a:p>
            <a:r>
              <a:rPr lang="en-US" dirty="0"/>
              <a:t>Example of a generic Makefile that works for many simple programs: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A161-637B-E446-8AB9-6900F53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C66D67-87A9-454D-AFE4-0935F120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 &amp; the University of California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B64FA-4908-9B44-9A2F-7A800AA13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19" y="2328206"/>
            <a:ext cx="4994362" cy="3902521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9D8C077-FC52-9944-8295-155C6F5F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56220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useful make flags/options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-C [dir], --directory=[dir]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Changes to directory [dir] before looking/running any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Print debug information in addition to any normal processing information.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-f [file], --file=[file], --makefile=[file]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[file] to be read as the Makefile.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-I [dir], --include-dir=[dir]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[dir] to be a directory to search in for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--warn-undefined-variables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Warns about referencing of undefined variables.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7FBC-BD6B-114B-9EF3-41E6BD4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A90DC79-7056-F64A-8D9F-D5C0157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E2293-2F5A-1247-B2BC-382D53FC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9906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7928-13A2-5448-B5D4-C02C0B85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214E-9A28-F44C-A442-6D1C0B73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Dependency and Parallel </a:t>
            </a:r>
            <a:r>
              <a:rPr lang="en-US" dirty="0" err="1"/>
              <a:t>Compiliing</a:t>
            </a:r>
            <a:endParaRPr lang="en-US" dirty="0"/>
          </a:p>
          <a:p>
            <a:r>
              <a:rPr lang="en-US" dirty="0"/>
              <a:t>Mythical Man-Month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8E749-ED50-934F-97D9-4D451E18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7F47-94AD-E947-BFF5-7A105646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34E8A-5596-5744-AD0F-FF5FBB08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Makefile?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Plaintext file that contains instructions for the make program.</a:t>
            </a:r>
          </a:p>
          <a:p>
            <a:r>
              <a:rPr lang="en-US" sz="2000" dirty="0"/>
              <a:t>Typically resides in the same directory as source code and is named “Makefile”.</a:t>
            </a:r>
          </a:p>
          <a:p>
            <a:r>
              <a:rPr lang="en-US" sz="2000" dirty="0"/>
              <a:t>Composed of rules.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”A makefile is just a directed acyclic graph” </a:t>
            </a:r>
            <a:r>
              <a:rPr lang="mr-IN" sz="2000" i="1" dirty="0"/>
              <a:t>–</a:t>
            </a:r>
            <a:r>
              <a:rPr lang="en-US" sz="2000" i="1" dirty="0"/>
              <a:t> Darrell Long,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B40B3-56B7-DF4A-ADF5-ACD8C0A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4027A4-D3D3-3145-A9B0-E620C747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1E982-AC0B-FA43-9720-64E35B61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5265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What’s a rule?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Autofit/>
          </a:bodyPr>
          <a:lstStyle/>
          <a:p>
            <a:r>
              <a:rPr lang="en-US" sz="2000" dirty="0"/>
              <a:t>Associated with/composed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target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dependencies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commands</a:t>
            </a:r>
          </a:p>
          <a:p>
            <a:r>
              <a:rPr lang="en-US" sz="2000" dirty="0"/>
              <a:t>General structure of a rule:</a:t>
            </a:r>
          </a:p>
          <a:p>
            <a:pPr lvl="1"/>
            <a:r>
              <a:rPr lang="en-US" sz="1600" dirty="0">
                <a:latin typeface="Courier" pitchFamily="2" charset="0"/>
              </a:rPr>
              <a:t>target ... : dependencies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        command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       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        ...</a:t>
            </a:r>
          </a:p>
          <a:p>
            <a:pPr marL="457200" lvl="1" indent="0">
              <a:buNone/>
            </a:pPr>
            <a:endParaRPr lang="en-US" sz="16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67C43A7-FC3D-C648-BC91-492CBA90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577-CC81-6F4F-BF66-079F8F6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2D15-F413-A34F-BE49-FFDD8123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5878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target?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Basically the name of a rule.</a:t>
            </a:r>
          </a:p>
          <a:p>
            <a:r>
              <a:rPr lang="en-US" sz="2000" dirty="0"/>
              <a:t>Users specify which target to make by running “make [target]”.</a:t>
            </a:r>
          </a:p>
          <a:p>
            <a:r>
              <a:rPr lang="en-US" sz="2000" dirty="0"/>
              <a:t>Usually the name of the file that is generated by executing the rule’s commands but can also be a name of an action to perform (a phony target).</a:t>
            </a:r>
          </a:p>
          <a:p>
            <a:r>
              <a:rPr lang="en-US" sz="2000" dirty="0"/>
              <a:t>If a target isn’t specified on the command line, make defaults to making the first rule:</a:t>
            </a:r>
          </a:p>
          <a:p>
            <a:pPr lvl="1"/>
            <a:r>
              <a:rPr lang="en-US" sz="2000" dirty="0"/>
              <a:t>Users can designate a default make target using .DEFAULT_GOAL := [target].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0CFB8-AF5B-DF41-8A75-C26BF0A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6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4A37D49-36D3-D14D-AE48-D55566F6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5186-8E86-5B49-8A99-B1116943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2921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What’s a phony target?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371280"/>
            <a:ext cx="7188199" cy="11321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66782"/>
            <a:ext cx="7188199" cy="1292090"/>
          </a:xfrm>
        </p:spPr>
        <p:txBody>
          <a:bodyPr>
            <a:noAutofit/>
          </a:bodyPr>
          <a:lstStyle/>
          <a:p>
            <a:r>
              <a:rPr lang="en-US" sz="2000" dirty="0"/>
              <a:t>A target that, when its rule is executed, doesn’t produce a file with the same name.</a:t>
            </a:r>
          </a:p>
          <a:p>
            <a:r>
              <a:rPr lang="en-US" sz="2000" dirty="0"/>
              <a:t>Important since it prevents make from erroneously checking for files since real and phony targets are now differentiated.</a:t>
            </a:r>
          </a:p>
          <a:p>
            <a:r>
              <a:rPr lang="en-US" sz="2000" dirty="0"/>
              <a:t>A phony target is marked as phony by simply having “.PHONY [target]” directly above itself.</a:t>
            </a:r>
          </a:p>
          <a:p>
            <a:r>
              <a:rPr lang="en-US" sz="2000" dirty="0"/>
              <a:t>Example of a phony target: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33EE337-DCC2-5943-AE3B-08D0D419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6BF7-D31F-4344-9CE6-34328A1A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A538A-7236-2049-8D7D-CD806A5B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6110" y="6380463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8314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conventional phony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clean: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Removes any files produced by running a make command.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Be careful to only remove executables and object files, not source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consists of a list of dependencies which includes all the rules defined in the Makefile.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placed as the first rule so running “make” defaults to executing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FCB9D-93E7-3143-811C-8F7130CE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CC998E3-E787-FA47-B32F-9D19926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627D-DE14-3C4A-A79F-937070E5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061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Variables in Makefiles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Four types of variable assignments in a Makefile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“=“ </a:t>
            </a:r>
            <a:r>
              <a:rPr lang="mr-IN" sz="2000" dirty="0"/>
              <a:t>–</a:t>
            </a:r>
            <a:r>
              <a:rPr lang="en-US" sz="2000" dirty="0"/>
              <a:t> lazy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“:=“ </a:t>
            </a:r>
            <a:r>
              <a:rPr lang="mr-IN" sz="2000" dirty="0"/>
              <a:t>–</a:t>
            </a:r>
            <a:r>
              <a:rPr lang="en-US" sz="2000" dirty="0"/>
              <a:t> immediate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“?=“ </a:t>
            </a:r>
            <a:r>
              <a:rPr lang="mr-IN" sz="2000" dirty="0"/>
              <a:t>–</a:t>
            </a:r>
            <a:r>
              <a:rPr lang="en-US" sz="2000" dirty="0"/>
              <a:t> conditional 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“+=“ </a:t>
            </a:r>
            <a:r>
              <a:rPr lang="mr-IN" sz="2000" dirty="0"/>
              <a:t>–</a:t>
            </a:r>
            <a:r>
              <a:rPr lang="en-US" sz="2000" dirty="0"/>
              <a:t> concatenation</a:t>
            </a:r>
          </a:p>
          <a:p>
            <a:r>
              <a:rPr lang="en-US" sz="2000" dirty="0"/>
              <a:t>To use the value of any variable, surround the variable in parentheses or curly brackets and prepend a dollar sign:</a:t>
            </a:r>
          </a:p>
          <a:p>
            <a:pPr lvl="1"/>
            <a:r>
              <a:rPr lang="en-US" sz="2000" dirty="0"/>
              <a:t>$([variable]) or ${[variable]}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41B9-535B-D147-8D02-EE24C7CC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1C03DA7-B103-5B4D-A81D-334FB0C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 &amp; the University of California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169E-1429-7646-AA7B-BD3AAF5B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1999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{80A3AEFB-0AFA-6F4F-83A0-7384C8945BC2}tf10001063</Template>
  <TotalTime>768</TotalTime>
  <Words>2085</Words>
  <Application>Microsoft Macintosh PowerPoint</Application>
  <PresentationFormat>Widescreen</PresentationFormat>
  <Paragraphs>306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</vt:lpstr>
      <vt:lpstr>Office Theme</vt:lpstr>
      <vt:lpstr>Introduction to Make</vt:lpstr>
      <vt:lpstr>What’s the make program?</vt:lpstr>
      <vt:lpstr>Some useful make flags/options</vt:lpstr>
      <vt:lpstr>What’s a Makefile?</vt:lpstr>
      <vt:lpstr>What’s a rule?</vt:lpstr>
      <vt:lpstr>What’s a target?</vt:lpstr>
      <vt:lpstr>What’s a phony target?</vt:lpstr>
      <vt:lpstr>Some conventional phony targets</vt:lpstr>
      <vt:lpstr>Variables in Makefiles</vt:lpstr>
      <vt:lpstr>What’s a dependency?</vt:lpstr>
      <vt:lpstr>Topological Ordering</vt:lpstr>
      <vt:lpstr>Topological Sort Algorithm</vt:lpstr>
      <vt:lpstr>A Better Topological Sort</vt:lpstr>
      <vt:lpstr>Kahn’s Algorithm</vt:lpstr>
      <vt:lpstr>What’s a command?</vt:lpstr>
      <vt:lpstr>Lazy Assignment – “=“</vt:lpstr>
      <vt:lpstr>Immediate Assignment – “:=“</vt:lpstr>
      <vt:lpstr>Conditional Assignment – “?=“</vt:lpstr>
      <vt:lpstr>Concatenation – “+=“</vt:lpstr>
      <vt:lpstr>Automatic Variables</vt:lpstr>
      <vt:lpstr>Commands, Compilers, and Compiler Flags</vt:lpstr>
      <vt:lpstr>What we can do so far!</vt:lpstr>
      <vt:lpstr>The shell function</vt:lpstr>
      <vt:lpstr>The wildcard function</vt:lpstr>
      <vt:lpstr>The patsubst function</vt:lpstr>
      <vt:lpstr>Pattern matching</vt:lpstr>
      <vt:lpstr>Pattern Matching (cont’d)</vt:lpstr>
      <vt:lpstr>“*” vs “%”</vt:lpstr>
      <vt:lpstr>Putting it all together</vt:lpstr>
      <vt:lpstr>Extras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Make</dc:title>
  <dc:creator>Sinjoni Mukhopadhyay</dc:creator>
  <cp:lastModifiedBy>Timothy Chi Heng Lo</cp:lastModifiedBy>
  <cp:revision>28</cp:revision>
  <dcterms:created xsi:type="dcterms:W3CDTF">2020-02-12T20:35:04Z</dcterms:created>
  <dcterms:modified xsi:type="dcterms:W3CDTF">2020-02-25T08:10:52Z</dcterms:modified>
</cp:coreProperties>
</file>